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4" r:id="rId2"/>
    <p:sldId id="257" r:id="rId3"/>
    <p:sldId id="275" r:id="rId4"/>
    <p:sldId id="261" r:id="rId5"/>
    <p:sldId id="263" r:id="rId6"/>
    <p:sldId id="293" r:id="rId7"/>
    <p:sldId id="294" r:id="rId8"/>
    <p:sldId id="301" r:id="rId9"/>
    <p:sldId id="264" r:id="rId10"/>
    <p:sldId id="295" r:id="rId11"/>
    <p:sldId id="296" r:id="rId12"/>
    <p:sldId id="297" r:id="rId13"/>
    <p:sldId id="302" r:id="rId14"/>
    <p:sldId id="299" r:id="rId15"/>
    <p:sldId id="300" r:id="rId16"/>
    <p:sldId id="286" r:id="rId17"/>
    <p:sldId id="287" r:id="rId18"/>
    <p:sldId id="265" r:id="rId19"/>
    <p:sldId id="266" r:id="rId20"/>
    <p:sldId id="268" r:id="rId21"/>
    <p:sldId id="269" r:id="rId22"/>
    <p:sldId id="270" r:id="rId23"/>
    <p:sldId id="303" r:id="rId24"/>
    <p:sldId id="272" r:id="rId25"/>
    <p:sldId id="273" r:id="rId26"/>
    <p:sldId id="304" r:id="rId27"/>
    <p:sldId id="305" r:id="rId28"/>
    <p:sldId id="290" r:id="rId29"/>
    <p:sldId id="307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2121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56" autoAdjust="0"/>
  </p:normalViewPr>
  <p:slideViewPr>
    <p:cSldViewPr snapToGrid="0" snapToObjects="1">
      <p:cViewPr>
        <p:scale>
          <a:sx n="63" d="100"/>
          <a:sy n="63" d="100"/>
        </p:scale>
        <p:origin x="-13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F2FC52-45E0-4D8F-85E1-05C4551E7DDC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B3BF85-37CA-4E4A-969A-F640ABF29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9477F9-1025-476C-9804-4D7D36792AC8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75710A-A20C-4F20-BF3B-76784C3E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7BC96-78AB-4BA5-A2DA-2DDFCE941F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A5241-EDE7-479C-B67D-D57E64AB74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3B2BF-9116-421E-B4F6-DF389E3128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CDA0F-8FAC-4009-AAE8-3D9F447D58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BFE8A-3BE0-4659-A2B7-C4EAE2521C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E1F8B-02E9-4AD8-A88F-1E09D86107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D66E3-40AF-40F0-8F5C-22E400AC4D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63C17-F4F4-4BD0-A1EA-0BF7B5B311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E82F9-D367-4321-9578-8DE62CD5BA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D028E5-A6AE-4CD2-8A3D-D261CD8523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11FEA-6AA6-4582-9CA6-9A5DEF63B1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719AE-2635-4397-8DD0-B84AE47371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56679-C74D-45EC-A38F-FB4F968E7D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07DEF4-7E4E-4082-864C-E7FA9CBF96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E8972-EC01-478A-A7F5-15FBFD5F5B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A6AC2-EB71-4F8C-B4CA-326A88DB65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858C8-DC6B-4D36-9671-E65FD96DF8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D4743-67F9-4B16-B65C-B85F5C265D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D5F77-6EFB-4B87-A39C-237FA960C5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2AFC-25A0-4369-8980-2AE106198C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024CF-701E-495A-9BEE-165E91E3DB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CBB7C3-E5E7-4938-A7A8-BF9962C827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28929-D28B-4094-9F86-0E31D7B992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E5B87-AEE7-439D-ABAC-26F122EDE7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F70BF-A7AF-4211-BF5B-DD812C2F13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AB426-DD6E-472F-BE4F-6D478FD1B1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8FADB-3A50-45C2-AE69-44B6FDD6C2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1B361-5EAF-4461-BD15-F4735257CC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012B9-9B7A-41A6-8A2C-7854C74786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eaf.jpg"/>
          <p:cNvPicPr>
            <a:picLocks noChangeAspect="1"/>
          </p:cNvPicPr>
          <p:nvPr userDrawn="1"/>
        </p:nvPicPr>
        <p:blipFill>
          <a:blip r:embed="rId3"/>
          <a:srcRect t="39204" r="-182" b="3551"/>
          <a:stretch>
            <a:fillRect/>
          </a:stretch>
        </p:blipFill>
        <p:spPr bwMode="auto">
          <a:xfrm>
            <a:off x="0" y="-142875"/>
            <a:ext cx="9220200" cy="70231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>
            <a:off x="2438400" y="6464300"/>
            <a:ext cx="55276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solidFill>
                  <a:schemeClr val="accent1"/>
                </a:solidFill>
                <a:latin typeface="Lucida Sans"/>
                <a:cs typeface="Lucida Sans"/>
              </a:rPr>
              <a:t>517748-LLP-1-2011-1-IE-COMENIUS-CNW</a:t>
            </a:r>
            <a:endParaRPr lang="en-US" sz="1100" dirty="0">
              <a:solidFill>
                <a:schemeClr val="accent1"/>
              </a:solidFill>
              <a:latin typeface="Lucida Sans"/>
              <a:cs typeface="Lucida San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6350" y="122238"/>
            <a:ext cx="9226550" cy="8382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rgbClr val="434342"/>
              </a:solidFill>
              <a:latin typeface="Cambria"/>
            </a:endParaRPr>
          </a:p>
        </p:txBody>
      </p:sp>
      <p:pic>
        <p:nvPicPr>
          <p:cNvPr id="7" name="Picture 13" descr="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8288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new_LLP_Logo.JPG"/>
          <p:cNvPicPr>
            <a:picLocks noChangeAspect="1"/>
          </p:cNvPicPr>
          <p:nvPr userDrawn="1"/>
        </p:nvPicPr>
        <p:blipFill>
          <a:blip r:embed="rId5"/>
          <a:srcRect b="14049"/>
          <a:stretch>
            <a:fillRect/>
          </a:stretch>
        </p:blipFill>
        <p:spPr bwMode="auto">
          <a:xfrm>
            <a:off x="6985000" y="136525"/>
            <a:ext cx="215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906" y="4798374"/>
            <a:ext cx="8077200" cy="858654"/>
          </a:xfrm>
          <a:solidFill>
            <a:schemeClr val="tx2">
              <a:alpha val="90000"/>
            </a:schemeClr>
          </a:solidFill>
        </p:spPr>
        <p:txBody>
          <a:bodyPr lIns="118872" tIns="0" rIns="45720" bIns="0"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75000"/>
                    <a:lumOff val="25000"/>
                  </a:schemeClr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F15DA1-4C86-49E7-8A8A-582B61C124C0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3A8415-44F5-47FA-BBFF-BF63D87EB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7C908B-722A-49FB-BD6A-FF3B5CAD3C56}" type="datetimeFigureOut">
              <a:rPr lang="en-US"/>
              <a:pPr>
                <a:defRPr/>
              </a:pPr>
              <a:t>6/17/2014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7F58B4-2173-4BD5-ACE0-76BE36388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71C602-18AA-43EB-ABD4-4E971EDD076D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351A5A-302B-4B69-98DB-80C2332D6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356D30-5B80-44D5-BA3C-683CF28A56EB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84E054-470C-4CB0-8D1D-9E649380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0" y="1146175"/>
            <a:ext cx="9220200" cy="573405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rgbClr val="434342"/>
              </a:solidFill>
              <a:latin typeface="Cambria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32519"/>
            <a:ext cx="8229600" cy="4968281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  <a:extLst/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eaf.jpg"/>
          <p:cNvPicPr>
            <a:picLocks noChangeAspect="1"/>
          </p:cNvPicPr>
          <p:nvPr userDrawn="1"/>
        </p:nvPicPr>
        <p:blipFill>
          <a:blip r:embed="rId3"/>
          <a:srcRect t="39204" r="-182" b="3551"/>
          <a:stretch>
            <a:fillRect/>
          </a:stretch>
        </p:blipFill>
        <p:spPr bwMode="auto">
          <a:xfrm>
            <a:off x="0" y="-142875"/>
            <a:ext cx="9220200" cy="70231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0" y="-142875"/>
            <a:ext cx="9220200" cy="1289050"/>
          </a:xfrm>
          <a:prstGeom prst="rect">
            <a:avLst/>
          </a:prstGeom>
          <a:solidFill>
            <a:schemeClr val="tx2">
              <a:alpha val="84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chemeClr val="bg1">
                  <a:lumMod val="65000"/>
                  <a:lumOff val="35000"/>
                </a:schemeClr>
              </a:solidFill>
              <a:latin typeface="Cambria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146175"/>
            <a:ext cx="9220200" cy="573405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rgbClr val="434342"/>
              </a:solidFill>
              <a:latin typeface="Cambria"/>
            </a:endParaRPr>
          </a:p>
        </p:txBody>
      </p:sp>
      <p:sp>
        <p:nvSpPr>
          <p:cNvPr id="8" name="Rectangle 14"/>
          <p:cNvSpPr/>
          <p:nvPr userDrawn="1"/>
        </p:nvSpPr>
        <p:spPr>
          <a:xfrm>
            <a:off x="1990725" y="6464300"/>
            <a:ext cx="55276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solidFill>
                  <a:schemeClr val="accent1"/>
                </a:solidFill>
                <a:latin typeface="Lucida Sans"/>
                <a:cs typeface="Lucida Sans"/>
              </a:rPr>
              <a:t>517748-LLP-1-2011-1-IE-COMENIUS-CNW</a:t>
            </a:r>
            <a:endParaRPr lang="en-US" sz="1100" dirty="0">
              <a:solidFill>
                <a:schemeClr val="accent1"/>
              </a:solidFill>
              <a:latin typeface="Lucida Sans"/>
              <a:cs typeface="Lucida Sans"/>
            </a:endParaRPr>
          </a:p>
        </p:txBody>
      </p:sp>
      <p:pic>
        <p:nvPicPr>
          <p:cNvPr id="9" name="Picture 3" descr="new_LLP_Logo.JPG"/>
          <p:cNvPicPr>
            <a:picLocks noChangeAspect="1"/>
          </p:cNvPicPr>
          <p:nvPr userDrawn="1"/>
        </p:nvPicPr>
        <p:blipFill>
          <a:blip r:embed="rId4"/>
          <a:srcRect b="14049"/>
          <a:stretch>
            <a:fillRect/>
          </a:stretch>
        </p:blipFill>
        <p:spPr bwMode="auto">
          <a:xfrm>
            <a:off x="7296150" y="6135688"/>
            <a:ext cx="18478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57175" y="6135688"/>
            <a:ext cx="18288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105988"/>
            <a:ext cx="8229600" cy="125272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9CAD92-1A65-4766-8FCB-6B393D645E57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872AE2-8619-4FD1-8BAE-F5804F744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9B82E-2509-41A6-BCF9-F3665112F53F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B92119-17E3-4A86-AF1E-C1F3AB21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5A1A47-AE6B-49D7-90B3-299A4C5A0BB5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584B41-03D1-458B-B6DE-4E7C10D94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D6D679-26BA-495D-9741-947EF7EAC435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22A911-6AC4-4634-8DD9-FB9139181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31CEF9-5FB7-4FBB-9D43-704E4AC9B169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F1A6F7-F9A2-45D3-B43C-DDE8CD9D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59987D-B76C-4178-A921-E50280FFACF6}" type="datetimeFigureOut">
              <a:rPr lang="en-US"/>
              <a:pPr>
                <a:defRPr/>
              </a:pPr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DF0E5C-2A10-4B0A-86B2-BEE94781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18427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181100"/>
          </a:xfrm>
          <a:prstGeom prst="rect">
            <a:avLst/>
          </a:prstGeom>
          <a:solidFill>
            <a:srgbClr val="21212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85000" cy="10287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192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64300"/>
            <a:ext cx="91440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latin typeface="Lucida Sans"/>
                <a:cs typeface="Lucida Sans"/>
              </a:rPr>
              <a:t>517748-LLP-1-2011-1-IE-COMENIUS-CNW</a:t>
            </a:r>
            <a:endParaRPr lang="en-US" sz="1100" dirty="0">
              <a:latin typeface="Lucida Sans"/>
              <a:cs typeface="Lucida Sans"/>
            </a:endParaRPr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531100" y="144463"/>
            <a:ext cx="152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C800"/>
          </a:solidFill>
          <a:latin typeface="Lucida Sans"/>
          <a:ea typeface="+mj-ea"/>
          <a:cs typeface="Lucida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800"/>
          </a:solidFill>
          <a:latin typeface="Lucida Sans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Lucida Sans"/>
          <a:ea typeface="+mn-ea"/>
          <a:cs typeface="Lucida San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Lucida Sans"/>
          <a:ea typeface="+mn-ea"/>
          <a:cs typeface="Lucida San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Lucida Sans"/>
          <a:ea typeface="+mn-ea"/>
          <a:cs typeface="Lucida San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Lucida Sans"/>
          <a:ea typeface="+mn-ea"/>
          <a:cs typeface="Lucida San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Lucida Sans"/>
          <a:ea typeface="+mn-ea"/>
          <a:cs typeface="Lucida San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leaf.jpg"/>
          <p:cNvPicPr>
            <a:picLocks noChangeAspect="1"/>
          </p:cNvPicPr>
          <p:nvPr/>
        </p:nvPicPr>
        <p:blipFill>
          <a:blip r:embed="rId3"/>
          <a:srcRect t="39204" r="-182" b="3551"/>
          <a:stretch>
            <a:fillRect/>
          </a:stretch>
        </p:blipFill>
        <p:spPr bwMode="auto">
          <a:xfrm>
            <a:off x="-6350" y="-155575"/>
            <a:ext cx="9220200" cy="7023100"/>
          </a:xfrm>
          <a:prstGeom prst="rect">
            <a:avLst/>
          </a:prstGeom>
          <a:solidFill>
            <a:schemeClr val="tx1">
              <a:alpha val="30196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438400" y="6464300"/>
            <a:ext cx="55276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100">
                <a:solidFill>
                  <a:schemeClr val="accent1"/>
                </a:solidFill>
                <a:latin typeface="Lucida Sans" pitchFamily="34" charset="0"/>
              </a:rPr>
              <a:t>517748-LLP-1-2011-1-IE-COMENIUS-CNW</a:t>
            </a:r>
            <a:endParaRPr lang="en-US" sz="1100">
              <a:solidFill>
                <a:schemeClr val="accent1"/>
              </a:solidFill>
              <a:latin typeface="Lucida Sans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350" y="122238"/>
            <a:ext cx="9226550" cy="83820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rgbClr val="434342"/>
              </a:solidFill>
              <a:latin typeface="Cambria"/>
            </a:endParaRPr>
          </a:p>
        </p:txBody>
      </p:sp>
      <p:pic>
        <p:nvPicPr>
          <p:cNvPr id="17412" name="Picture 6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8288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new_LLP_Logo.JPG"/>
          <p:cNvPicPr>
            <a:picLocks noChangeAspect="1"/>
          </p:cNvPicPr>
          <p:nvPr/>
        </p:nvPicPr>
        <p:blipFill>
          <a:blip r:embed="rId5"/>
          <a:srcRect b="14049"/>
          <a:stretch>
            <a:fillRect/>
          </a:stretch>
        </p:blipFill>
        <p:spPr bwMode="auto">
          <a:xfrm>
            <a:off x="6985000" y="136525"/>
            <a:ext cx="215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ubtitle 2"/>
          <p:cNvSpPr txBox="1">
            <a:spLocks/>
          </p:cNvSpPr>
          <p:nvPr/>
        </p:nvSpPr>
        <p:spPr bwMode="auto">
          <a:xfrm>
            <a:off x="552450" y="4098925"/>
            <a:ext cx="8077200" cy="2057400"/>
          </a:xfrm>
          <a:prstGeom prst="rect">
            <a:avLst/>
          </a:prstGeom>
          <a:solidFill>
            <a:schemeClr val="bg2">
              <a:alpha val="90195"/>
            </a:schemeClr>
          </a:solidFill>
          <a:ln w="9525">
            <a:noFill/>
            <a:miter lim="800000"/>
            <a:headEnd/>
            <a:tailEnd/>
          </a:ln>
        </p:spPr>
        <p:txBody>
          <a:bodyPr lIns="118872" tIns="0" rIns="45720" bIns="0" anchor="ctr"/>
          <a:lstStyle/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bg-BG" sz="3200" b="1">
                <a:solidFill>
                  <a:schemeClr val="bg1"/>
                </a:solidFill>
              </a:rPr>
              <a:t>Подобряване на информираността за уврежданията и бариерите пред участието</a:t>
            </a:r>
            <a:endParaRPr 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</a:pPr>
            <a:r>
              <a:rPr lang="bg-BG">
                <a:solidFill>
                  <a:schemeClr val="bg1"/>
                </a:solidFill>
              </a:rPr>
              <a:t>Хората с увреждания и техните близки и приятели се стремят да докажат, че бариерите пред хората с увреждания са резултат не на самото увреждане, а на ограничаващите нагласи и структури, съществуващи в и създадени от обществото.</a:t>
            </a:r>
            <a:r>
              <a:rPr lang="bg-BG"/>
              <a:t> </a:t>
            </a:r>
            <a:endParaRPr lang="en-US"/>
          </a:p>
        </p:txBody>
      </p:sp>
      <p:pic>
        <p:nvPicPr>
          <p:cNvPr id="35843" name="Picture 9"/>
          <p:cNvPicPr>
            <a:picLocks noGrp="1" noChangeAspect="1"/>
          </p:cNvPicPr>
          <p:nvPr/>
        </p:nvPicPr>
        <p:blipFill>
          <a:blip r:embed="rId4"/>
          <a:srcRect l="9137" t="5946" r="9767" b="26164"/>
          <a:stretch>
            <a:fillRect/>
          </a:stretch>
        </p:blipFill>
        <p:spPr bwMode="auto">
          <a:xfrm>
            <a:off x="2727325" y="1376363"/>
            <a:ext cx="3079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54013" y="244475"/>
            <a:ext cx="769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 b="1"/>
              <a:t>СОЦИАЛЕН модел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bg-BG" sz="3200" b="1"/>
              <a:t>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9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ru-RU">
                <a:solidFill>
                  <a:schemeClr val="bg1"/>
                </a:solidFill>
              </a:rPr>
              <a:t>Често отношението на хората кара децата с увреждания да се чувстват различни и да смятат, че вината е тяхна. Все още повечето хора нямат нагласата да приемат децата с увреждания ткива, каквито са.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789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0" y="1462088"/>
            <a:ext cx="530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54013" y="244475"/>
            <a:ext cx="769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 b="1"/>
              <a:t>СОЦИАЛЕН модел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bg-BG" sz="3200" b="1"/>
              <a:t>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19050" y="4711700"/>
            <a:ext cx="9215438" cy="190023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Страхът, липста на информация и предразсъдъците водят до създаването на бариери в средата и на дискриминативни практики, които ограничават участието на децата в ежедневния живот и значимите за тях дейности. За децата с увреждания е много важно да осъзнаят, че не са виновни за ограниченията и затрудненията си, а че те са резултат от дейността на обществото. Осмислянето на това помага на децата да имат позитивна лична самооценка и да се борят за правата си.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4"/>
          <a:srcRect b="29095"/>
          <a:stretch>
            <a:fillRect/>
          </a:stretch>
        </p:blipFill>
        <p:spPr bwMode="auto">
          <a:xfrm>
            <a:off x="2886075" y="1395413"/>
            <a:ext cx="28749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54013" y="244475"/>
            <a:ext cx="769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 b="1"/>
              <a:t>СОЦИАЛЕН модел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bg-BG" sz="3200" b="1"/>
              <a:t>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19050" y="4840288"/>
            <a:ext cx="9215438" cy="201771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Общественото движение в защита правата на хората с увреждания вярва, че решението на проблемите свързани с ограниченото участие на хората с увреждания лежи в преструктурирането на обществото. За разлика от медицинският подход, който се фокусира върху конкретното увреждане на отделния индивид, социалният подход се стреми към реализирането на ползи за цялото общество.</a:t>
            </a:r>
            <a:r>
              <a:rPr lang="bg-BG"/>
              <a:t> </a:t>
            </a:r>
            <a:endParaRPr lang="en-US"/>
          </a:p>
        </p:txBody>
      </p:sp>
      <p:pic>
        <p:nvPicPr>
          <p:cNvPr id="41987" name="Picture 2" descr="2 boys building blocks_Small.jpeg"/>
          <p:cNvPicPr>
            <a:picLocks noChangeAspect="1"/>
          </p:cNvPicPr>
          <p:nvPr/>
        </p:nvPicPr>
        <p:blipFill>
          <a:blip r:embed="rId4"/>
          <a:srcRect t="16905" b="30109"/>
          <a:stretch>
            <a:fillRect/>
          </a:stretch>
        </p:blipFill>
        <p:spPr bwMode="auto">
          <a:xfrm>
            <a:off x="2136775" y="1408113"/>
            <a:ext cx="43243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54013" y="244475"/>
            <a:ext cx="769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 b="1"/>
              <a:t>СОЦИАЛЕН модел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bg-BG" sz="3200" b="1"/>
              <a:t>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Дискриминативните практики към хората с увреждания не са чужди и за образователната система, особено за началното и основното образование. Предразсъдъците свързани с уврежданията се „учат” при контакта с другите хора и за да се справим с тях и с дискриминацията към хората с увреждания, трябва да започнем още в училище.</a:t>
            </a:r>
            <a:r>
              <a:rPr lang="bg-BG"/>
              <a:t> </a:t>
            </a:r>
            <a:endParaRPr lang="en-US"/>
          </a:p>
        </p:txBody>
      </p:sp>
      <p:pic>
        <p:nvPicPr>
          <p:cNvPr id="44035" name="Picture 2" descr="playing_731704_1714179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838" y="1400175"/>
            <a:ext cx="4886325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4013" y="244475"/>
            <a:ext cx="769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 b="1"/>
              <a:t>СОЦИАЛЕН модел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bg-BG" sz="3200" b="1"/>
              <a:t>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Приобщаващото образование няма и не може да бъде реализирано, докато не бъдат осъзнати разликите между медицинския и социалния подход към уврежданията.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6083" name="Picture 4" descr="disability_awareness_introduction.jpg"/>
          <p:cNvPicPr>
            <a:picLocks noChangeAspect="1"/>
          </p:cNvPicPr>
          <p:nvPr/>
        </p:nvPicPr>
        <p:blipFill>
          <a:blip r:embed="rId4"/>
          <a:srcRect l="935" t="11998" r="18092" b="13985"/>
          <a:stretch>
            <a:fillRect/>
          </a:stretch>
        </p:blipFill>
        <p:spPr bwMode="auto">
          <a:xfrm>
            <a:off x="1995488" y="1390650"/>
            <a:ext cx="53816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54013" y="244475"/>
            <a:ext cx="769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 b="1"/>
              <a:t>СОЦИАЛЕН модел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bg-BG" sz="3200" b="1"/>
              <a:t>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Content Placeholder 4" descr="Diagram of Social Model 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35000" y="2593975"/>
            <a:ext cx="7888288" cy="2152650"/>
          </a:xfr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4937125"/>
            <a:ext cx="9215438" cy="19494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Равнопоставеният достъп до всички стоки и услуги трябва да бъде основно право</a:t>
            </a:r>
            <a:r>
              <a:rPr lang="en-US">
                <a:solidFill>
                  <a:schemeClr val="bg1"/>
                </a:solidFill>
              </a:rPr>
              <a:t> – </a:t>
            </a:r>
            <a:r>
              <a:rPr lang="bg-BG">
                <a:solidFill>
                  <a:schemeClr val="bg1"/>
                </a:solidFill>
              </a:rPr>
              <a:t>не е приемливо достъпът до определни услуги да бъде отказан на група от хора само заради тяхното увреждане. Това, което ограничава хората не е тяхното увреждане, а бариерите и недостъпността на средата. Те ги лишават от възможностите пред тях, водят до неравенство и социално изключване и бедност основана на ограниченото участие.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82563" y="212725"/>
            <a:ext cx="6386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Бариери пред участието</a:t>
            </a:r>
            <a:r>
              <a:rPr lang="en-US" sz="3600"/>
              <a:t>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11163" y="2182813"/>
            <a:ext cx="2759075" cy="2563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>
                <a:solidFill>
                  <a:srgbClr val="33CC33"/>
                </a:solidFill>
              </a:rPr>
              <a:t>Зле проектирани (недостъпни сгради)</a:t>
            </a:r>
          </a:p>
          <a:p>
            <a:r>
              <a:rPr lang="bg-BG">
                <a:solidFill>
                  <a:srgbClr val="33CC33"/>
                </a:solidFill>
              </a:rPr>
              <a:t>Лицемерие</a:t>
            </a:r>
          </a:p>
          <a:p>
            <a:r>
              <a:rPr lang="bg-BG">
                <a:solidFill>
                  <a:srgbClr val="33CC33"/>
                </a:solidFill>
              </a:rPr>
              <a:t>Липса на паркоместа</a:t>
            </a:r>
          </a:p>
          <a:p>
            <a:r>
              <a:rPr lang="bg-BG">
                <a:solidFill>
                  <a:srgbClr val="33CC33"/>
                </a:solidFill>
              </a:rPr>
              <a:t>Сегрегирана образователна система</a:t>
            </a:r>
          </a:p>
          <a:p>
            <a:r>
              <a:rPr lang="bg-BG">
                <a:solidFill>
                  <a:srgbClr val="33CC33"/>
                </a:solidFill>
              </a:rPr>
              <a:t>Бедност и ниски доходи</a:t>
            </a:r>
          </a:p>
          <a:p>
            <a:r>
              <a:rPr lang="bg-BG">
                <a:solidFill>
                  <a:srgbClr val="33CC33"/>
                </a:solidFill>
              </a:rPr>
              <a:t>Липса на социални защитници</a:t>
            </a:r>
            <a:endParaRPr lang="en-US">
              <a:solidFill>
                <a:srgbClr val="33CC33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248400" y="2593975"/>
            <a:ext cx="2895600" cy="2014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>
                <a:solidFill>
                  <a:srgbClr val="33CC33"/>
                </a:solidFill>
              </a:rPr>
              <a:t>Недостъпен транспорт</a:t>
            </a:r>
          </a:p>
          <a:p>
            <a:r>
              <a:rPr lang="bg-BG">
                <a:solidFill>
                  <a:srgbClr val="33CC33"/>
                </a:solidFill>
              </a:rPr>
              <a:t>Изолирани семейства</a:t>
            </a:r>
          </a:p>
          <a:p>
            <a:r>
              <a:rPr lang="bg-BG">
                <a:solidFill>
                  <a:srgbClr val="33CC33"/>
                </a:solidFill>
              </a:rPr>
              <a:t>Липса на асансьори</a:t>
            </a:r>
          </a:p>
          <a:p>
            <a:r>
              <a:rPr lang="bg-BG">
                <a:solidFill>
                  <a:srgbClr val="33CC33"/>
                </a:solidFill>
              </a:rPr>
              <a:t>Отношение основано на предразсъдъци</a:t>
            </a:r>
          </a:p>
          <a:p>
            <a:r>
              <a:rPr lang="bg-BG">
                <a:solidFill>
                  <a:srgbClr val="33CC33"/>
                </a:solidFill>
              </a:rPr>
              <a:t>Липса на възможности за труд</a:t>
            </a:r>
            <a:endParaRPr lang="en-US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3" descr="chalk_592163_95167596.jpg"/>
          <p:cNvPicPr>
            <a:picLocks noGrp="1" noChangeAspect="1"/>
          </p:cNvPicPr>
          <p:nvPr>
            <p:ph idx="1"/>
          </p:nvPr>
        </p:nvPicPr>
        <p:blipFill>
          <a:blip r:embed="rId3"/>
          <a:srcRect l="2873" t="9752" b="32703"/>
          <a:stretch>
            <a:fillRect/>
          </a:stretch>
        </p:blipFill>
        <p:spPr>
          <a:xfrm>
            <a:off x="0" y="1119188"/>
            <a:ext cx="9232900" cy="4102100"/>
          </a:xfrm>
        </p:spPr>
      </p:pic>
      <p:pic>
        <p:nvPicPr>
          <p:cNvPr id="50179" name="Picture 8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4413"/>
            <a:ext cx="18288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9" descr="new_LLP_Logo.JPG"/>
          <p:cNvPicPr>
            <a:picLocks noChangeAspect="1"/>
          </p:cNvPicPr>
          <p:nvPr/>
        </p:nvPicPr>
        <p:blipFill>
          <a:blip r:embed="rId5"/>
          <a:srcRect b="14049"/>
          <a:stretch>
            <a:fillRect/>
          </a:stretch>
        </p:blipFill>
        <p:spPr bwMode="auto">
          <a:xfrm>
            <a:off x="6985000" y="6000750"/>
            <a:ext cx="215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34963" y="396875"/>
            <a:ext cx="321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2400" b="1">
                <a:solidFill>
                  <a:schemeClr val="bg1"/>
                </a:solidFill>
              </a:rPr>
              <a:t>За учители</a:t>
            </a:r>
            <a:r>
              <a:rPr lang="en-US" sz="24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9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Употребата на “правилния” език е от особено значение за въвеждането и успеха на приобщаващите практики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bg-BG">
                <a:solidFill>
                  <a:schemeClr val="bg1"/>
                </a:solidFill>
              </a:rPr>
              <a:t>Обърнете внимание на езика, който използвате, когато говорите за човек с увреждане.</a:t>
            </a:r>
            <a:r>
              <a:rPr lang="bg-BG" sz="1600">
                <a:solidFill>
                  <a:srgbClr val="404040"/>
                </a:solidFill>
              </a:rPr>
              <a:t> </a:t>
            </a:r>
            <a:endParaRPr lang="en-US" sz="1600">
              <a:solidFill>
                <a:srgbClr val="404040"/>
              </a:solidFill>
              <a:latin typeface="Lucida Sans" pitchFamily="34" charset="0"/>
            </a:endParaRPr>
          </a:p>
        </p:txBody>
      </p:sp>
      <p:pic>
        <p:nvPicPr>
          <p:cNvPr id="52227" name="Picture 2" descr="consult_202306_75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38" y="1404938"/>
            <a:ext cx="484822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0" y="258763"/>
            <a:ext cx="7015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Как използваме езика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1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Обърнете внимание първо на човека и след това на увреждането, 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bg-BG">
                <a:solidFill>
                  <a:schemeClr val="bg1"/>
                </a:solidFill>
              </a:rPr>
              <a:t>не се дръжте покровителствено. Общувайте директно с човека, а не с асистента му. Не правете предположения за нуждите и желанията на съответния човек - попитайте, ако не сте сигурни. Не помагайте преди да попитате дали човекът желае помощ. </a:t>
            </a:r>
            <a:endParaRPr lang="en-US" sz="1600">
              <a:solidFill>
                <a:srgbClr val="404040"/>
              </a:solidFill>
              <a:latin typeface="Lucida Sans" pitchFamily="34" charset="0"/>
            </a:endParaRPr>
          </a:p>
        </p:txBody>
      </p:sp>
      <p:pic>
        <p:nvPicPr>
          <p:cNvPr id="54275" name="Picture 8" descr="talk_1289893_98211505.jpg"/>
          <p:cNvPicPr>
            <a:picLocks noChangeAspect="1"/>
          </p:cNvPicPr>
          <p:nvPr/>
        </p:nvPicPr>
        <p:blipFill>
          <a:blip r:embed="rId4"/>
          <a:srcRect t="7285"/>
          <a:stretch>
            <a:fillRect/>
          </a:stretch>
        </p:blipFill>
        <p:spPr bwMode="auto">
          <a:xfrm>
            <a:off x="1293813" y="1325563"/>
            <a:ext cx="2692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nip Single Corner Rectangle 9"/>
          <p:cNvSpPr/>
          <p:nvPr/>
        </p:nvSpPr>
        <p:spPr>
          <a:xfrm>
            <a:off x="4630738" y="1468438"/>
            <a:ext cx="4202112" cy="3517900"/>
          </a:xfrm>
          <a:prstGeom prst="snip1Rect">
            <a:avLst/>
          </a:prstGeom>
          <a:solidFill>
            <a:schemeClr val="tx1"/>
          </a:solidFill>
          <a:ln w="28575" cmpd="sng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Изрази, които НЕ са приемливи в ежедневния език</a:t>
            </a:r>
            <a:r>
              <a:rPr lang="en-US" sz="2000">
                <a:solidFill>
                  <a:schemeClr val="bg1"/>
                </a:solidFill>
                <a:latin typeface="Lucida Sans" pitchFamily="34" charset="0"/>
              </a:rPr>
              <a:t>: </a:t>
            </a:r>
          </a:p>
          <a:p>
            <a:pPr>
              <a:defRPr/>
            </a:pPr>
            <a:endParaRPr lang="en-US" sz="2000">
              <a:solidFill>
                <a:schemeClr val="bg1"/>
              </a:solidFill>
              <a:latin typeface="Lucida Sans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Увредените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Инвалидите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Глухите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На количка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Т.н.</a:t>
            </a:r>
            <a:r>
              <a:rPr lang="en-US" sz="2000">
                <a:solidFill>
                  <a:schemeClr val="bg1"/>
                </a:solidFill>
                <a:latin typeface="Lucida Sans" pitchFamily="34" charset="0"/>
              </a:rPr>
              <a:t> 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34963" y="441325"/>
            <a:ext cx="8275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Отношение базирано на уважение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0" y="4859338"/>
            <a:ext cx="9215438" cy="20272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В този курс ще разгледаме въпроси свързани с осведомеността и отношението към уврежданията, дейностните затруднения и бариерите пред участието на хората с увреждания. Ще се запознаете с медицинския и социалния модел на уврежданията и с бариерите, които пречат на хората с увреждания да участват в ежедневни дейности. Ще представим някои решения, които ще подпомогнат приобщаващото образование. Този курс ще ви помогне да надградите над уменията си да създавате приобщаващо общество.</a:t>
            </a:r>
            <a:r>
              <a:rPr lang="en-US" sz="160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19459" name="Picture 6" descr="disability_awareness_introduction.jpg"/>
          <p:cNvPicPr>
            <a:picLocks noChangeAspect="1"/>
          </p:cNvPicPr>
          <p:nvPr/>
        </p:nvPicPr>
        <p:blipFill>
          <a:blip r:embed="rId4"/>
          <a:srcRect l="935" t="11998" r="18092" b="13985"/>
          <a:stretch>
            <a:fillRect/>
          </a:stretch>
        </p:blipFill>
        <p:spPr bwMode="auto">
          <a:xfrm>
            <a:off x="3695700" y="1431925"/>
            <a:ext cx="499745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158750" y="1431925"/>
            <a:ext cx="3536950" cy="3600450"/>
          </a:xfrm>
        </p:spPr>
        <p:txBody>
          <a:bodyPr/>
          <a:lstStyle/>
          <a:p>
            <a:pPr marL="117475" indent="0" eaLnBrk="1" hangingPunct="1">
              <a:buFont typeface="Wingdings 2" pitchFamily="18" charset="2"/>
              <a:buNone/>
            </a:pPr>
            <a:r>
              <a:rPr lang="bg-BG" sz="1800" u="sng" smtClean="0">
                <a:latin typeface="Arial" charset="0"/>
              </a:rPr>
              <a:t>СЪДЪРЖАНИЕ</a:t>
            </a:r>
            <a:r>
              <a:rPr lang="en-US" sz="1800" u="sng" smtClean="0">
                <a:latin typeface="Lucida Sans" pitchFamily="34" charset="0"/>
              </a:rPr>
              <a:t>:</a:t>
            </a:r>
            <a:endParaRPr lang="en-US" sz="1800" smtClean="0">
              <a:latin typeface="Lucida Sans" pitchFamily="34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Въведение</a:t>
            </a:r>
            <a:endParaRPr lang="en-US" sz="1800" smtClean="0">
              <a:latin typeface="Arial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Честота</a:t>
            </a:r>
            <a:endParaRPr lang="en-US" sz="1800" smtClean="0">
              <a:latin typeface="Arial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Терминология</a:t>
            </a:r>
            <a:endParaRPr lang="en-US" sz="1800" smtClean="0">
              <a:latin typeface="Arial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Медицински модел на уврежданията</a:t>
            </a:r>
            <a:endParaRPr lang="en-US" sz="1800" smtClean="0">
              <a:latin typeface="Arial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Социален модел на уврежданията</a:t>
            </a:r>
            <a:endParaRPr lang="en-US" sz="1800" smtClean="0">
              <a:latin typeface="Arial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Движещите сили </a:t>
            </a:r>
            <a:endParaRPr lang="en-US" sz="1800" smtClean="0">
              <a:latin typeface="Arial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endParaRPr lang="en-US" sz="1800" smtClean="0">
              <a:latin typeface="Lucida Sans" pitchFamily="34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За учителите</a:t>
            </a:r>
            <a:endParaRPr lang="en-US" sz="1800" smtClean="0">
              <a:latin typeface="Arial" charset="0"/>
            </a:endParaRPr>
          </a:p>
          <a:p>
            <a:pPr marL="117475" indent="0" eaLnBrk="1" hangingPunct="1">
              <a:buFont typeface="Wingdings 2" pitchFamily="18" charset="2"/>
              <a:buNone/>
            </a:pPr>
            <a:r>
              <a:rPr lang="bg-BG" sz="1800" smtClean="0">
                <a:latin typeface="Arial" charset="0"/>
              </a:rPr>
              <a:t>За родителите</a:t>
            </a:r>
            <a:endParaRPr lang="en-US" sz="1800" smtClean="0">
              <a:latin typeface="Arial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58750" y="244475"/>
            <a:ext cx="586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Въведение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1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nip Single Corner Rectangle 3"/>
          <p:cNvSpPr/>
          <p:nvPr/>
        </p:nvSpPr>
        <p:spPr>
          <a:xfrm>
            <a:off x="4643438" y="1468438"/>
            <a:ext cx="4189412" cy="3517900"/>
          </a:xfrm>
          <a:prstGeom prst="snip1Rect">
            <a:avLst/>
          </a:prstGeom>
          <a:solidFill>
            <a:schemeClr val="tx1"/>
          </a:solidFill>
          <a:ln w="28575" cmpd="sng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Изрази, които СА приемливи в ежедневния език: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en-US" sz="2000">
              <a:solidFill>
                <a:schemeClr val="bg1"/>
              </a:solidFill>
              <a:latin typeface="Lucida Sans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Използващ количка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Достъпна тоалетна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Човек с увреждане</a:t>
            </a:r>
            <a:r>
              <a:rPr lang="en-US" sz="2000">
                <a:solidFill>
                  <a:schemeClr val="bg1"/>
                </a:solidFill>
                <a:latin typeface="Lucida Sans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Човек с обучителни трудности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bg-BG" sz="2000">
                <a:solidFill>
                  <a:schemeClr val="bg1"/>
                </a:solidFill>
                <a:latin typeface="Arial" charset="0"/>
              </a:rPr>
              <a:t>Специфични нужди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В ежедневното общуване е прието да се говори за хора с увреждания и, ако попитате някого дали има специфични нужди, това няма да бъде сметнато за грубо и обидно. 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6324" name="Picture 6" descr="happy_653181_71048247.jpg"/>
          <p:cNvPicPr>
            <a:picLocks noChangeAspect="1"/>
          </p:cNvPicPr>
          <p:nvPr/>
        </p:nvPicPr>
        <p:blipFill>
          <a:blip r:embed="rId4"/>
          <a:srcRect l="3371" r="28630"/>
          <a:stretch>
            <a:fillRect/>
          </a:stretch>
        </p:blipFill>
        <p:spPr bwMode="auto">
          <a:xfrm>
            <a:off x="298450" y="1449388"/>
            <a:ext cx="35861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98450" y="303213"/>
            <a:ext cx="692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Езикът, който използваме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Под “ограничаващи участието бариери” имаме предвид всичко, което ограничава хората с увреждания да изпълняват ежедневните си дейности. Тези бариери могат да бъдат институционални, да се коренят в отношението на другите хора или да бъдат част от материалната среда.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8370" name="Picture 6" descr="sadgirl_790902_18846030.jpg"/>
          <p:cNvPicPr>
            <a:picLocks noChangeAspect="1"/>
          </p:cNvPicPr>
          <p:nvPr/>
        </p:nvPicPr>
        <p:blipFill>
          <a:blip r:embed="rId3"/>
          <a:srcRect t="19707" b="5788"/>
          <a:stretch>
            <a:fillRect/>
          </a:stretch>
        </p:blipFill>
        <p:spPr bwMode="auto">
          <a:xfrm>
            <a:off x="2797175" y="1466850"/>
            <a:ext cx="35814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7" descr="palk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73075" y="334963"/>
            <a:ext cx="545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Бариери пред участието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7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4972050"/>
            <a:ext cx="9215438" cy="191452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Тези бариери могат да бъдат преодолени чрез идентифицирането на случаи на дискриминация и борбата с нея, чрез преодоляване на стереотипите, чрез промени в езика и поведението, когато са неподходящи. Това става като се посочи на съответния човек защо действията или думите му са били обидни или нетактични за някого. Изграждането на позитивен образ за хората с увреждания също е част от пътя на промяната и изграждането на по-приобщаващо общество</a:t>
            </a:r>
            <a:r>
              <a:rPr lang="bg-BG" sz="1600">
                <a:solidFill>
                  <a:srgbClr val="404040"/>
                </a:solidFill>
              </a:rPr>
              <a:t>. </a:t>
            </a:r>
            <a:endParaRPr lang="en-US" sz="1600">
              <a:solidFill>
                <a:srgbClr val="404040"/>
              </a:solidFill>
              <a:latin typeface="Lucida Sans" pitchFamily="34" charset="0"/>
            </a:endParaRPr>
          </a:p>
        </p:txBody>
      </p:sp>
      <p:pic>
        <p:nvPicPr>
          <p:cNvPr id="60419" name="Picture 4" descr="explain_1200271_411517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813" y="1457325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12725" y="441325"/>
            <a:ext cx="6462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Премахване на бариерите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5013325"/>
            <a:ext cx="9215438" cy="18732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</a:pPr>
            <a:r>
              <a:rPr lang="bg-BG">
                <a:solidFill>
                  <a:schemeClr val="bg1"/>
                </a:solidFill>
              </a:rPr>
              <a:t>При изграждането на работни и учебни места трабва да се прилага политика на равните възможности, с която всички да са наясно. Общностите трябва да осигурят на хората с увреждания такива услуги, които да покажат, че те са неделима част от общността. Хората с увреждания трябва да бъдат възприемани като хора, които добринасят за обществото, а не като хора, които само разчитат на него.</a:t>
            </a:r>
            <a:r>
              <a:rPr lang="bg-BG" sz="1600">
                <a:solidFill>
                  <a:schemeClr val="bg1"/>
                </a:solidFill>
              </a:rPr>
              <a:t> </a:t>
            </a:r>
            <a:endParaRPr lang="en-US" sz="160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62467" name="Picture 2" descr="130320123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663" y="1382713"/>
            <a:ext cx="6454775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12725" y="441325"/>
            <a:ext cx="6462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Премахване на бариерите</a:t>
            </a:r>
            <a:r>
              <a:rPr 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 sz="1600">
                <a:solidFill>
                  <a:srgbClr val="404040"/>
                </a:solidFill>
              </a:rPr>
              <a:t>Като цяло е препоръчително учителят да се запознае с увреждането на детето и как то влияе на мобилността, ученето, поведението и социализацията му. Учителите често се чувстват несигурни по отношение на това какво могат да споделят с останалите деца, добре е това да се обсъди предварително. Учителите играят ключова роля по отношение на информираността и изграждането на подходящо отношение към уврежданията. </a:t>
            </a:r>
            <a:endParaRPr lang="en-US" sz="1600">
              <a:solidFill>
                <a:srgbClr val="404040"/>
              </a:solidFill>
            </a:endParaRPr>
          </a:p>
        </p:txBody>
      </p:sp>
      <p:pic>
        <p:nvPicPr>
          <p:cNvPr id="64515" name="Picture 5" descr="kidsschool_DSCN00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450" y="1438275"/>
            <a:ext cx="4811713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34963" y="3810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/>
              <a:t>Какво трябва да знаят учителите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7" descr="palk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Placeholder 7"/>
          <p:cNvPicPr>
            <a:picLocks noChangeAspect="1"/>
          </p:cNvPicPr>
          <p:nvPr/>
        </p:nvPicPr>
        <p:blipFill>
          <a:blip r:embed="rId5"/>
          <a:srcRect l="3333" r="-281"/>
          <a:stretch>
            <a:fillRect/>
          </a:stretch>
        </p:blipFill>
        <p:spPr bwMode="auto">
          <a:xfrm>
            <a:off x="2239963" y="1431925"/>
            <a:ext cx="44481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Следните няколко съвета ще подкрепят учителите в услията им да създадат подкрепяща класна стая. Винаги поставяйте детето на първо място. Идентифицирайте бариерите пред участието и направете необходимото да ги отстраните. Действайте в синхрон и в партньорство с детето и родителите му. Използвайте необходимите помощни средства в полза на детето.</a:t>
            </a:r>
            <a:r>
              <a:rPr lang="bg-BG" sz="1600">
                <a:solidFill>
                  <a:srgbClr val="404040"/>
                </a:solidFill>
              </a:rPr>
              <a:t> </a:t>
            </a:r>
            <a:endParaRPr lang="en-US" sz="1600">
              <a:solidFill>
                <a:srgbClr val="404040"/>
              </a:solidFill>
              <a:latin typeface="Lucida Sans" pitchFamily="34" charset="0"/>
            </a:endParaRPr>
          </a:p>
          <a:p>
            <a:pPr marL="117475">
              <a:buClr>
                <a:srgbClr val="F0AD00"/>
              </a:buClr>
              <a:buSzPct val="80000"/>
              <a:defRPr/>
            </a:pPr>
            <a:endParaRPr lang="en-US" sz="1600">
              <a:solidFill>
                <a:srgbClr val="404040"/>
              </a:solidFill>
              <a:latin typeface="Lucida Sans" pitchFamily="34" charset="0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65600" y="302260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20675" y="98425"/>
            <a:ext cx="842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Съвети за по-успешно приобщаване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7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Изпозлвайте дейности, които едновременно показват приликите и многообразието сред децата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bg-BG">
                <a:solidFill>
                  <a:schemeClr val="bg1"/>
                </a:solidFill>
              </a:rPr>
              <a:t>Научете ги как да си взаимодействат с хора с увреждания. Опитайте се да им покажете какво означава да си ограничен в участието си в различни ситуации и обсъждайте заедно на какво се дължат тези ограничения. Акцентирайте на уменията и силните страни на хората с увреждания. </a:t>
            </a:r>
            <a:endParaRPr lang="en-US">
              <a:solidFill>
                <a:schemeClr val="bg1"/>
              </a:solidFill>
            </a:endParaRPr>
          </a:p>
          <a:p>
            <a:pPr marL="117475">
              <a:buClr>
                <a:srgbClr val="F0AD00"/>
              </a:buClr>
              <a:buSzPct val="80000"/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8611" name="Picture 2" descr="activity_13032012320.jpg"/>
          <p:cNvPicPr>
            <a:picLocks noChangeAspect="1"/>
          </p:cNvPicPr>
          <p:nvPr/>
        </p:nvPicPr>
        <p:blipFill>
          <a:blip r:embed="rId4"/>
          <a:srcRect l="11378" r="7516"/>
          <a:stretch>
            <a:fillRect/>
          </a:stretch>
        </p:blipFill>
        <p:spPr bwMode="auto">
          <a:xfrm>
            <a:off x="2017713" y="1441450"/>
            <a:ext cx="5191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20675" y="98425"/>
            <a:ext cx="842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Съвети за по-успешно приобщаване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kids_921894_75195247.jpg"/>
          <p:cNvPicPr>
            <a:picLocks noChangeAspect="1"/>
          </p:cNvPicPr>
          <p:nvPr/>
        </p:nvPicPr>
        <p:blipFill>
          <a:blip r:embed="rId3"/>
          <a:srcRect t="15691" b="21367"/>
          <a:stretch>
            <a:fillRect/>
          </a:stretch>
        </p:blipFill>
        <p:spPr bwMode="auto">
          <a:xfrm>
            <a:off x="0" y="1109663"/>
            <a:ext cx="9218613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8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4413"/>
            <a:ext cx="18288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9" descr="new_LLP_Logo.JPG"/>
          <p:cNvPicPr>
            <a:picLocks noChangeAspect="1"/>
          </p:cNvPicPr>
          <p:nvPr/>
        </p:nvPicPr>
        <p:blipFill>
          <a:blip r:embed="rId5"/>
          <a:srcRect b="14049"/>
          <a:stretch>
            <a:fillRect/>
          </a:stretch>
        </p:blipFill>
        <p:spPr bwMode="auto">
          <a:xfrm>
            <a:off x="6985000" y="6000750"/>
            <a:ext cx="2159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41325" y="381000"/>
            <a:ext cx="7118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>
                <a:solidFill>
                  <a:schemeClr val="bg1"/>
                </a:solidFill>
              </a:rPr>
              <a:t>За родители</a:t>
            </a:r>
            <a:r>
              <a:rPr lang="en-US" sz="3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momandchild_721847_107970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1381125"/>
            <a:ext cx="4668838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6" descr="palk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0" y="5060950"/>
            <a:ext cx="9215438" cy="17970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Следните няколко съвета ще ви помогнат да разговаряте с детето си за неговото увреждане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bg-BG">
                <a:solidFill>
                  <a:schemeClr val="bg1"/>
                </a:solidFill>
              </a:rPr>
              <a:t>Започнете да говорите за това по малко, но често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bg-BG">
                <a:solidFill>
                  <a:schemeClr val="bg1"/>
                </a:solidFill>
              </a:rPr>
              <a:t>Използвайте прости думи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bg-BG">
                <a:solidFill>
                  <a:schemeClr val="bg1"/>
                </a:solidFill>
              </a:rPr>
              <a:t>бъдете последователни и следвайте темпото детето си и нещата, които го вълнуват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bg-BG">
                <a:solidFill>
                  <a:schemeClr val="bg1"/>
                </a:solidFill>
              </a:rPr>
              <a:t>Бъдете открити и честни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bg-BG">
                <a:solidFill>
                  <a:schemeClr val="bg1"/>
                </a:solidFill>
              </a:rPr>
              <a:t>използвайте различни истории и примери, за да бъде това, което казвате по-разбираемо и достъпно</a:t>
            </a:r>
            <a:r>
              <a:rPr lang="en-US">
                <a:solidFill>
                  <a:schemeClr val="bg1"/>
                </a:solidFill>
              </a:rPr>
              <a:t>. </a:t>
            </a:r>
            <a:r>
              <a:rPr lang="bg-BG">
                <a:solidFill>
                  <a:schemeClr val="bg1"/>
                </a:solidFill>
              </a:rPr>
              <a:t>Акцентирайте на силните страни и на уменията.</a:t>
            </a:r>
            <a:r>
              <a:rPr lang="bg-BG" sz="1600">
                <a:solidFill>
                  <a:srgbClr val="404040"/>
                </a:solidFill>
              </a:rPr>
              <a:t> </a:t>
            </a:r>
            <a:r>
              <a:rPr lang="en-US" sz="1600">
                <a:solidFill>
                  <a:srgbClr val="404040"/>
                </a:solidFill>
                <a:latin typeface="Lucida Sans" pitchFamily="34" charset="0"/>
              </a:rPr>
              <a:t>   </a:t>
            </a:r>
          </a:p>
          <a:p>
            <a:pPr marL="117475">
              <a:buClr>
                <a:srgbClr val="F0AD00"/>
              </a:buClr>
              <a:buSzPct val="80000"/>
              <a:defRPr/>
            </a:pPr>
            <a:endParaRPr lang="en-US" sz="1600">
              <a:solidFill>
                <a:srgbClr val="404040"/>
              </a:solidFill>
              <a:latin typeface="Lucida Sans" pitchFamily="34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98438" y="304800"/>
            <a:ext cx="7954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/>
              <a:t>Как да говорите с детето си за неговото увреждане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2450" y="4799013"/>
            <a:ext cx="8077200" cy="857250"/>
          </a:xfrm>
        </p:spPr>
        <p:txBody>
          <a:bodyPr/>
          <a:lstStyle/>
          <a:p>
            <a:pPr eaLnBrk="1" hangingPunct="1"/>
            <a:r>
              <a:rPr lang="bg-BG" smtClean="0">
                <a:solidFill>
                  <a:srgbClr val="404040"/>
                </a:solidFill>
                <a:latin typeface="Arial" charset="0"/>
              </a:rPr>
              <a:t>Край на модул 1</a:t>
            </a:r>
            <a:endParaRPr lang="en-US" smtClean="0">
              <a:solidFill>
                <a:srgbClr val="40404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Един от всеки 10 човека има някакъв тип увреждане или затруднение, които понякога са видими и лесно забележими, но понякога са скрити.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1507" name="Picture 8" descr="disability_awareness_prevalence_wid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3825" y="1431925"/>
            <a:ext cx="647382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27038" y="441325"/>
            <a:ext cx="566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Честота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Placeholder 7"/>
          <p:cNvPicPr>
            <a:picLocks noChangeAspect="1"/>
          </p:cNvPicPr>
          <p:nvPr/>
        </p:nvPicPr>
        <p:blipFill>
          <a:blip r:embed="rId4"/>
          <a:srcRect l="2982" r="4965"/>
          <a:stretch>
            <a:fillRect/>
          </a:stretch>
        </p:blipFill>
        <p:spPr bwMode="auto">
          <a:xfrm>
            <a:off x="5030788" y="1427163"/>
            <a:ext cx="3897312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 algn="just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Под „осведоменост и отношение към уврежданията, дейностните затруднения и бариерите пред участието на хората с увреждания” имаме предвид човек да разбира, цени и приема различието и многообразието, да откликва позитивно на това, което децата и възрастните с увреждания смятат за важно за своя живот, да уважава човешките и гражданските права на хората с увреждания.</a:t>
            </a:r>
            <a:r>
              <a:rPr lang="bg-BG"/>
              <a:t> </a:t>
            </a:r>
            <a:endParaRPr lang="en-US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50850" y="198438"/>
            <a:ext cx="479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600"/>
              <a:t>Терминология</a:t>
            </a:r>
            <a:endParaRPr lang="en-US" sz="3600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0850" y="1905000"/>
            <a:ext cx="38004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Разбирам </a:t>
            </a:r>
          </a:p>
          <a:p>
            <a:pPr algn="ctr">
              <a:defRPr/>
            </a:pPr>
            <a:r>
              <a:rPr lang="bg-BG" sz="2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Ценя</a:t>
            </a:r>
          </a:p>
          <a:p>
            <a:pPr algn="ctr">
              <a:defRPr/>
            </a:pPr>
            <a:r>
              <a:rPr lang="bg-BG" sz="2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Приемам</a:t>
            </a:r>
          </a:p>
          <a:p>
            <a:pPr algn="ctr">
              <a:defRPr/>
            </a:pPr>
            <a:r>
              <a:rPr lang="bg-BG" sz="2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Откликвам </a:t>
            </a:r>
          </a:p>
          <a:p>
            <a:pPr algn="ctr">
              <a:defRPr/>
            </a:pPr>
            <a:r>
              <a:rPr lang="bg-BG" sz="28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Уважавам</a:t>
            </a:r>
            <a:endParaRPr lang="en-US" sz="280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</a:pPr>
            <a:r>
              <a:rPr lang="bg-BG">
                <a:solidFill>
                  <a:schemeClr val="bg1"/>
                </a:solidFill>
              </a:rPr>
              <a:t>Медицинският модел на уврежданията вижда детето или възрастния с увреждане като проблем само заради неговото увреждане и специални нужди. Този модел етикетира хората с увреждания като „болни” и имащи нужда от лечение. При този модел често не се взимат предвид гледната точка и чувствата на самия човек.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40213" y="2622550"/>
            <a:ext cx="458787" cy="92551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0" y="334963"/>
            <a:ext cx="7802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2800"/>
              <a:t>Медицински модел на уврежданията</a:t>
            </a:r>
            <a:r>
              <a:rPr lang="en-US" sz="2800"/>
              <a:t>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789238" y="1577975"/>
            <a:ext cx="3473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Увреждане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789238" y="3870325"/>
            <a:ext cx="3290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</a:t>
            </a: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</a:pPr>
            <a:r>
              <a:rPr lang="bg-BG">
                <a:solidFill>
                  <a:schemeClr val="bg1"/>
                </a:solidFill>
              </a:rPr>
              <a:t>Акцентът при този модел е върху зависимостта, утвърдена чрез стереотипи, свързани с уврежданията, които внушават чувства на съжаление, страх и желание за покровителство. Обикновено фокусът е върху увреждането само по себе си, а не върху човека. Животът на хората с увреждания сякаш попада под властта на медицинските и здравните работници, а не под тяхна власт.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7651" name="Picture 8" descr="caution_202254_3439.jpg"/>
          <p:cNvPicPr>
            <a:picLocks noChangeAspect="1"/>
          </p:cNvPicPr>
          <p:nvPr/>
        </p:nvPicPr>
        <p:blipFill>
          <a:blip r:embed="rId4"/>
          <a:srcRect t="2" b="39510"/>
          <a:stretch>
            <a:fillRect/>
          </a:stretch>
        </p:blipFill>
        <p:spPr bwMode="auto">
          <a:xfrm>
            <a:off x="5934075" y="1587500"/>
            <a:ext cx="244951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12725" y="304800"/>
            <a:ext cx="7437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/>
              <a:t>Медицински модел на 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Децата с увреждания се оценяват от професионалисти без увреждания, които взимат решения къде да учат, от каква подкрепа имат нужда и от какво образование, също къде да живеят, дали могат да работят и какво да работят и дали изобщо да бъдат родени.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9699" name="Picture 3" descr="Medical Model Diagram Par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2713" y="2525713"/>
            <a:ext cx="171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212725" y="304800"/>
            <a:ext cx="7437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/>
              <a:t>Медицински модел на уврежданията</a:t>
            </a:r>
            <a:r>
              <a:rPr lang="en-US" sz="3200"/>
              <a:t> </a:t>
            </a:r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212725" y="2181225"/>
            <a:ext cx="3359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solidFill>
                  <a:srgbClr val="FF0000"/>
                </a:solidFill>
              </a:rPr>
              <a:t>Прикован към количка</a:t>
            </a:r>
          </a:p>
          <a:p>
            <a:r>
              <a:rPr lang="bg-BG">
                <a:solidFill>
                  <a:srgbClr val="FF0000"/>
                </a:solidFill>
              </a:rPr>
              <a:t>Не може да изкачва стълби</a:t>
            </a:r>
          </a:p>
          <a:p>
            <a:r>
              <a:rPr lang="bg-BG">
                <a:solidFill>
                  <a:srgbClr val="FF0000"/>
                </a:solidFill>
              </a:rPr>
              <a:t>Болен е</a:t>
            </a:r>
          </a:p>
          <a:p>
            <a:r>
              <a:rPr lang="bg-BG">
                <a:solidFill>
                  <a:srgbClr val="FF0000"/>
                </a:solidFill>
              </a:rPr>
              <a:t>Има нужда от помощ</a:t>
            </a:r>
          </a:p>
          <a:p>
            <a:r>
              <a:rPr lang="bg-BG">
                <a:solidFill>
                  <a:srgbClr val="FF0000"/>
                </a:solidFill>
              </a:rPr>
              <a:t>Има негативно отношение</a:t>
            </a:r>
          </a:p>
          <a:p>
            <a:r>
              <a:rPr lang="bg-BG">
                <a:solidFill>
                  <a:srgbClr val="FF0000"/>
                </a:solidFill>
              </a:rPr>
              <a:t>Има нужда от лечение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294438" y="2209800"/>
            <a:ext cx="28495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solidFill>
                  <a:srgbClr val="FF0000"/>
                </a:solidFill>
              </a:rPr>
              <a:t>Затворен е вкъщи</a:t>
            </a:r>
          </a:p>
          <a:p>
            <a:r>
              <a:rPr lang="bg-BG">
                <a:solidFill>
                  <a:srgbClr val="FF0000"/>
                </a:solidFill>
              </a:rPr>
              <a:t>Не може да използва ръцете си</a:t>
            </a:r>
          </a:p>
          <a:p>
            <a:r>
              <a:rPr lang="bg-BG">
                <a:solidFill>
                  <a:srgbClr val="FF0000"/>
                </a:solidFill>
              </a:rPr>
              <a:t>Не може да ходи</a:t>
            </a:r>
          </a:p>
          <a:p>
            <a:r>
              <a:rPr lang="bg-BG">
                <a:solidFill>
                  <a:srgbClr val="FF0000"/>
                </a:solidFill>
              </a:rPr>
              <a:t>Не може да говори</a:t>
            </a:r>
          </a:p>
          <a:p>
            <a:r>
              <a:rPr lang="bg-BG">
                <a:solidFill>
                  <a:srgbClr val="FF0000"/>
                </a:solidFill>
              </a:rPr>
              <a:t>Не може да вижда</a:t>
            </a:r>
          </a:p>
          <a:p>
            <a:r>
              <a:rPr lang="bg-BG">
                <a:solidFill>
                  <a:srgbClr val="FF0000"/>
                </a:solidFill>
              </a:rPr>
              <a:t>Не може да чува</a:t>
            </a:r>
          </a:p>
          <a:p>
            <a:r>
              <a:rPr lang="bg-BG">
                <a:solidFill>
                  <a:srgbClr val="FF0000"/>
                </a:solidFill>
              </a:rPr>
              <a:t>Има нужда от лекар</a:t>
            </a:r>
          </a:p>
          <a:p>
            <a:r>
              <a:rPr lang="bg-BG">
                <a:solidFill>
                  <a:srgbClr val="FF0000"/>
                </a:solidFill>
              </a:rPr>
              <a:t>Има нужда от институционална грижа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 flipH="1">
            <a:off x="4114800" y="1782763"/>
            <a:ext cx="473075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3405188" y="2525713"/>
            <a:ext cx="517525" cy="309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3255963" y="3054350"/>
            <a:ext cx="6302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 flipV="1">
            <a:off x="3405188" y="3398838"/>
            <a:ext cx="517525" cy="24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H="1">
            <a:off x="5637213" y="2644775"/>
            <a:ext cx="555625" cy="190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9"/>
          <p:cNvSpPr>
            <a:spLocks noChangeShapeType="1"/>
          </p:cNvSpPr>
          <p:nvPr/>
        </p:nvSpPr>
        <p:spPr bwMode="auto">
          <a:xfrm flipH="1" flipV="1">
            <a:off x="5738813" y="3498850"/>
            <a:ext cx="454025" cy="280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20"/>
          <p:cNvSpPr>
            <a:spLocks noChangeShapeType="1"/>
          </p:cNvSpPr>
          <p:nvPr/>
        </p:nvSpPr>
        <p:spPr bwMode="auto">
          <a:xfrm flipH="1">
            <a:off x="5780088" y="3054350"/>
            <a:ext cx="555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0" y="5229225"/>
            <a:ext cx="9215438" cy="1657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Подобен контрол се осъществява над децата с увреждания и от дизайна на средата, който им създава множество бариери, които възпрепятстват посрещането на нуждите им и ограничава възможностите им за участие.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1747" name="Picture 2" descr="stairs_913868_45040560.jpg"/>
          <p:cNvPicPr>
            <a:picLocks noChangeAspect="1"/>
          </p:cNvPicPr>
          <p:nvPr/>
        </p:nvPicPr>
        <p:blipFill>
          <a:blip r:embed="rId4"/>
          <a:srcRect b="28819"/>
          <a:stretch>
            <a:fillRect/>
          </a:stretch>
        </p:blipFill>
        <p:spPr bwMode="auto">
          <a:xfrm>
            <a:off x="1400175" y="1450975"/>
            <a:ext cx="6586538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74638" y="244475"/>
            <a:ext cx="7299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/>
              <a:t>Медицински модел на уврежданията</a:t>
            </a:r>
            <a:r>
              <a:rPr 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4" descr="palkk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0638"/>
            <a:ext cx="9271001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0" y="4767263"/>
            <a:ext cx="9215438" cy="211931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 marL="117475">
              <a:buClr>
                <a:srgbClr val="F0AD00"/>
              </a:buClr>
              <a:buSzPct val="80000"/>
              <a:defRPr/>
            </a:pPr>
            <a:r>
              <a:rPr lang="bg-BG">
                <a:solidFill>
                  <a:schemeClr val="bg1"/>
                </a:solidFill>
              </a:rPr>
              <a:t>Социалният модел на уврежданията вижда проблема в обществото, а не в детето или възрастния с увреждане. Той отрича медицинския модел на уврежданията, но не отрича нуждата от медицинска грижа. Социалният модел утвърждава преди вичко хората и тяхната личност и акцентира върху необходимостта от структурни промени, които да позволят на хората с увреждания да поемат контрол върху собствения си живот като част от общество, което е приобщаващо, достъпно и подкрепя правото на личен избор и свобода.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4352925" y="3427413"/>
            <a:ext cx="458788" cy="92551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159000" y="2363788"/>
            <a:ext cx="458788" cy="92551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54013" y="244475"/>
            <a:ext cx="7693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 b="1"/>
              <a:t>СОЦИАЛЕН модел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bg-BG" sz="3200" b="1"/>
              <a:t> </a:t>
            </a:r>
            <a:r>
              <a:rPr lang="bg-BG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уврежданията</a:t>
            </a:r>
            <a:r>
              <a:rPr lang="en-US" sz="3200"/>
              <a:t> 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279525" y="1570038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Общество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279525" y="3660775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5592763" y="32893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3200" b="1">
                <a:solidFill>
                  <a:srgbClr val="33CC33"/>
                </a:solidFill>
              </a:rPr>
              <a:t>Структурна</a:t>
            </a:r>
            <a:r>
              <a:rPr lang="bg-BG" sz="3200" b="1"/>
              <a:t> </a:t>
            </a:r>
            <a:r>
              <a:rPr lang="bg-BG" sz="3200" b="1">
                <a:solidFill>
                  <a:srgbClr val="33CC33"/>
                </a:solidFill>
              </a:rPr>
              <a:t>промяна</a:t>
            </a:r>
            <a:r>
              <a:rPr lang="en-US" b="1">
                <a:solidFill>
                  <a:srgbClr val="33CC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disability_awareness"/>
  <p:tag name="ISPRING_RESOURCE_PATHS_HASH_2" val="2bfbdb583090263c7cebdfbe65ed7c9713c295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1517</Words>
  <Application>Microsoft Macintosh PowerPoint</Application>
  <PresentationFormat>On-screen Show (4:3)</PresentationFormat>
  <Paragraphs>143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Arial</vt:lpstr>
      <vt:lpstr>Lucida Sans</vt:lpstr>
      <vt:lpstr>Wingdings 2</vt:lpstr>
      <vt:lpstr>Wingdings</vt:lpstr>
      <vt:lpstr>Wingdings 3</vt:lpstr>
      <vt:lpstr>Calibri</vt:lpstr>
      <vt:lpstr>Corbel</vt:lpstr>
      <vt:lpstr>Cambria</vt:lpstr>
      <vt:lpstr>Times New Roman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Context Learning Finland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FIESTA - Disabillity Awareness</dc:title>
  <dc:creator>Teemu Patala</dc:creator>
  <cp:lastModifiedBy>Maggie Asp</cp:lastModifiedBy>
  <cp:revision>137</cp:revision>
  <dcterms:created xsi:type="dcterms:W3CDTF">2012-01-19T07:12:46Z</dcterms:created>
  <dcterms:modified xsi:type="dcterms:W3CDTF">2014-06-17T10:45:39Z</dcterms:modified>
</cp:coreProperties>
</file>